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648" r:id="rId1"/>
  </p:sldMasterIdLst>
  <p:notesMasterIdLst>
    <p:notesMasterId r:id="rId4"/>
  </p:notesMasterIdLst>
  <p:handoutMasterIdLst>
    <p:handoutMasterId r:id="rId21"/>
  </p:handoutMasterIdLst>
  <p:sldIdLst>
    <p:sldId id="344" r:id="rId3"/>
    <p:sldId id="325" r:id="rId5"/>
    <p:sldId id="365" r:id="rId6"/>
    <p:sldId id="326" r:id="rId7"/>
    <p:sldId id="366" r:id="rId8"/>
    <p:sldId id="386" r:id="rId9"/>
    <p:sldId id="414" r:id="rId10"/>
    <p:sldId id="417" r:id="rId11"/>
    <p:sldId id="387" r:id="rId12"/>
    <p:sldId id="416" r:id="rId13"/>
    <p:sldId id="392" r:id="rId14"/>
    <p:sldId id="422" r:id="rId15"/>
    <p:sldId id="388" r:id="rId16"/>
    <p:sldId id="418" r:id="rId17"/>
    <p:sldId id="419" r:id="rId18"/>
    <p:sldId id="423" r:id="rId19"/>
    <p:sldId id="350" r:id="rId20"/>
  </p:sldIdLst>
  <p:sldSz cx="9144000" cy="5143500" type="screen16x9"/>
  <p:notesSz cx="6858000" cy="9144000"/>
  <p:embeddedFontLst>
    <p:embeddedFont>
      <p:font typeface="包图小白体" panose="02010601030101010101" pitchFamily="2" charset="-122"/>
      <p:regular r:id="rId25"/>
    </p:embeddedFont>
    <p:embeddedFont>
      <p:font typeface="微软雅黑 Light" panose="020B0502040204020203" pitchFamily="34" charset="-122"/>
      <p:regular r:id="rId26"/>
    </p:embeddedFont>
    <p:embeddedFont>
      <p:font typeface="Calibri" panose="020F0502020204030204" charset="0"/>
      <p:regular r:id="rId27"/>
      <p:bold r:id="rId28"/>
      <p:italic r:id="rId29"/>
      <p:boldItalic r:id="rId30"/>
    </p:embeddedFont>
    <p:embeddedFont>
      <p:font typeface="Segoe UI Semilight" panose="020B0402040204020203" pitchFamily="34" charset="0"/>
      <p:regular r:id="rId31"/>
      <p:italic r:id="rId32"/>
    </p:embeddedFont>
  </p:embeddedFontLst>
  <p:custShowLst>
    <p:custShow name="自定义放映 1" id="0">
      <p:sldLst>
        <p:sld r:id="rId3"/>
        <p:sld r:id="rId5"/>
        <p:sld r:id="rId6"/>
        <p:sld r:id="rId3"/>
        <p:sld r:id="rId5"/>
        <p:sld r:id="rId6"/>
        <p:sld r:id="rId7"/>
        <p:sld r:id="rId8"/>
        <p:sld r:id="rId9"/>
        <p:sld r:id="rId10"/>
        <p:sld r:id="rId11"/>
        <p:sld r:id="rId12"/>
        <p:sld r:id="rId13"/>
        <p:sld r:id="rId14"/>
        <p:sld r:id="rId15"/>
        <p:sld r:id="rId16"/>
        <p:sld r:id="rId17"/>
        <p:sld r:id="rId18"/>
        <p:sld r:id="rId19"/>
        <p:sld r:id="rId20"/>
      </p:sldLst>
    </p:custShow>
  </p:custShow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3F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26" autoAdjust="0"/>
    <p:restoredTop sz="81397" autoAdjust="0"/>
  </p:normalViewPr>
  <p:slideViewPr>
    <p:cSldViewPr snapToGrid="0">
      <p:cViewPr varScale="1">
        <p:scale>
          <a:sx n="118" d="100"/>
          <a:sy n="118" d="100"/>
        </p:scale>
        <p:origin x="1398" y="102"/>
      </p:cViewPr>
      <p:guideLst>
        <p:guide orient="horz" pos="1589"/>
        <p:guide pos="363"/>
        <p:guide pos="536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-433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1" Type="http://schemas.openxmlformats.org/officeDocument/2006/relationships/font" Target="fonts/font7.fntdata"/><Relationship Id="rId30" Type="http://schemas.openxmlformats.org/officeDocument/2006/relationships/font" Target="fonts/font6.fntdata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wdp>
</file>

<file path=ppt/media/image4.png>
</file>

<file path=ppt/media/image5.wdp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903107-0A21-4975-BD4E-9E3FA15716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51D9C-74F3-4A50-80CE-FCA0A046984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51D9C-74F3-4A50-80CE-FCA0A04698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microsoft.com/office/2007/relationships/hdphoto" Target="../media/image5.wdp"/><Relationship Id="rId5" Type="http://schemas.openxmlformats.org/officeDocument/2006/relationships/image" Target="../media/image4.png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/结尾">
    <p:bg>
      <p:bgPr>
        <a:blipFill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471" b="16722"/>
          <a:stretch>
            <a:fillRect/>
          </a:stretch>
        </p:blipFill>
        <p:spPr>
          <a:xfrm>
            <a:off x="1451915" y="69405"/>
            <a:ext cx="6001366" cy="47157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4240" r="3362"/>
          <a:stretch>
            <a:fillRect/>
          </a:stretch>
        </p:blipFill>
        <p:spPr>
          <a:xfrm>
            <a:off x="2925265" y="4684196"/>
            <a:ext cx="3060409" cy="4593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比较">
    <p:bg>
      <p:bgPr>
        <a:solidFill>
          <a:srgbClr val="FCF7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6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6" Type="http://schemas.openxmlformats.org/officeDocument/2006/relationships/image" Target="../media/image16.png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878840" y="1938020"/>
            <a:ext cx="7386320" cy="1828800"/>
          </a:xfrm>
          <a:prstGeom prst="roundRect">
            <a:avLst>
              <a:gd name="adj" fmla="val 8647"/>
            </a:avLst>
          </a:prstGeom>
          <a:solidFill>
            <a:srgbClr val="3D3F4C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34770" y="2198370"/>
            <a:ext cx="6475095" cy="1076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4800" dirty="0">
                <a:solidFill>
                  <a:schemeClr val="bg1">
                    <a:alpha val="90000"/>
                  </a:schemeClr>
                </a:solidFill>
                <a:latin typeface="包图小白体" panose="02010601030101010101" pitchFamily="2" charset="-122"/>
                <a:ea typeface="包图小白体" panose="02010601030101010101" pitchFamily="2" charset="-122"/>
                <a:cs typeface="阿里巴巴普惠体 Light" panose="00020600040101010101" pitchFamily="18" charset="-122"/>
              </a:rPr>
              <a:t>RPC</a:t>
            </a:r>
            <a:r>
              <a:rPr lang="zh-CN" altLang="en-US" sz="4800" dirty="0">
                <a:solidFill>
                  <a:schemeClr val="bg1">
                    <a:alpha val="90000"/>
                  </a:schemeClr>
                </a:solidFill>
                <a:latin typeface="包图小白体" panose="02010601030101010101" pitchFamily="2" charset="-122"/>
                <a:ea typeface="包图小白体" panose="02010601030101010101" pitchFamily="2" charset="-122"/>
                <a:cs typeface="阿里巴巴普惠体 Light" panose="00020600040101010101" pitchFamily="18" charset="-122"/>
              </a:rPr>
              <a:t>浅析</a:t>
            </a:r>
            <a:endParaRPr lang="zh-CN" altLang="en-US" sz="4800" dirty="0">
              <a:solidFill>
                <a:schemeClr val="bg1">
                  <a:alpha val="90000"/>
                </a:schemeClr>
              </a:solidFill>
              <a:latin typeface="包图小白体" panose="02010601030101010101" pitchFamily="2" charset="-122"/>
              <a:ea typeface="包图小白体" panose="02010601030101010101" pitchFamily="2" charset="-122"/>
              <a:cs typeface="阿里巴巴普惠体 Light" panose="00020600040101010101" pitchFamily="18" charset="-122"/>
            </a:endParaRPr>
          </a:p>
          <a:p>
            <a:pPr algn="r">
              <a:defRPr/>
            </a:pPr>
            <a:r>
              <a:rPr lang="en-US" altLang="zh-CN" sz="1600" dirty="0">
                <a:solidFill>
                  <a:schemeClr val="bg1">
                    <a:alpha val="90000"/>
                  </a:schemeClr>
                </a:solidFill>
                <a:latin typeface="包图小白体" panose="02010601030101010101" pitchFamily="2" charset="-122"/>
                <a:ea typeface="包图小白体" panose="02010601030101010101" pitchFamily="2" charset="-122"/>
                <a:cs typeface="阿里巴巴普惠体 Light" panose="00020600040101010101" pitchFamily="18" charset="-122"/>
              </a:rPr>
              <a:t>fengxiaogang@changba.com</a:t>
            </a:r>
            <a:endParaRPr lang="zh-CN" altLang="en-US" sz="1600" dirty="0">
              <a:solidFill>
                <a:schemeClr val="bg1">
                  <a:alpha val="90000"/>
                </a:schemeClr>
              </a:solidFill>
              <a:latin typeface="包图小白体" panose="02010601030101010101" pitchFamily="2" charset="-122"/>
              <a:ea typeface="包图小白体" panose="02010601030101010101" pitchFamily="2" charset="-122"/>
              <a:cs typeface="阿里巴巴普惠体 Light" panose="00020600040101010101" pitchFamily="18" charset="-122"/>
            </a:endParaRPr>
          </a:p>
        </p:txBody>
      </p:sp>
      <p:pic>
        <p:nvPicPr>
          <p:cNvPr id="2" name="Sensitive,Bogdan Bondarenko - 轻音乐、轻快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 cstate="print"/>
          <a:stretch>
            <a:fillRect/>
          </a:stretch>
        </p:blipFill>
        <p:spPr>
          <a:xfrm>
            <a:off x="5224084" y="-791840"/>
            <a:ext cx="609600" cy="6096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831845" y="4684196"/>
            <a:ext cx="2244837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800" dirty="0">
                <a:solidFill>
                  <a:schemeClr val="bg1">
                    <a:alpha val="90000"/>
                  </a:schemeClr>
                </a:solidFill>
                <a:latin typeface="包图小白体" panose="02010601030101010101" pitchFamily="2" charset="-122"/>
                <a:ea typeface="包图小白体" panose="02010601030101010101" pitchFamily="2" charset="-122"/>
                <a:cs typeface="阿里巴巴普惠体 Light" panose="00020600040101010101" pitchFamily="18" charset="-122"/>
              </a:rPr>
              <a:t>授课老师</a:t>
            </a:r>
            <a:r>
              <a:rPr lang="en-US" altLang="zh-CN" sz="1800" dirty="0">
                <a:solidFill>
                  <a:schemeClr val="bg1">
                    <a:alpha val="90000"/>
                  </a:schemeClr>
                </a:solidFill>
                <a:latin typeface="包图小白体" panose="02010601030101010101" pitchFamily="2" charset="-122"/>
                <a:ea typeface="包图小白体" panose="02010601030101010101" pitchFamily="2" charset="-122"/>
                <a:cs typeface="阿里巴巴普惠体 Light" panose="00020600040101010101" pitchFamily="18" charset="-122"/>
              </a:rPr>
              <a:t>:Sugar</a:t>
            </a:r>
            <a:endParaRPr lang="en-US" altLang="zh-CN" sz="1800" dirty="0">
              <a:solidFill>
                <a:schemeClr val="bg1">
                  <a:alpha val="90000"/>
                </a:schemeClr>
              </a:solidFill>
              <a:latin typeface="包图小白体" panose="02010601030101010101" pitchFamily="2" charset="-122"/>
              <a:ea typeface="包图小白体" panose="02010601030101010101" pitchFamily="2" charset="-122"/>
              <a:cs typeface="阿里巴巴普惠体 Light" panose="00020600040101010101" pitchFamily="18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844" y="2492720"/>
            <a:ext cx="432426" cy="4324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50"/>
                            </p:stCondLst>
                            <p:childTnLst>
                              <p:par>
                                <p:cTn id="1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1110615" y="52070"/>
            <a:ext cx="5953125" cy="829945"/>
            <a:chOff x="3354912" y="343379"/>
            <a:chExt cx="2711292" cy="1470744"/>
          </a:xfrm>
        </p:grpSpPr>
        <p:sp>
          <p:nvSpPr>
            <p:cNvPr id="38" name="文本框 37"/>
            <p:cNvSpPr txBox="1"/>
            <p:nvPr/>
          </p:nvSpPr>
          <p:spPr>
            <a:xfrm>
              <a:off x="3354912" y="343379"/>
              <a:ext cx="2711292" cy="1470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RPC</a:t>
              </a:r>
              <a:r>
                <a:rPr lang="zh-CN" altLang="en-US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实现</a:t>
              </a:r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771014" y="343637"/>
              <a:ext cx="1286840" cy="543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3350" y="1503680"/>
            <a:ext cx="5927090" cy="195199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367155" y="964565"/>
            <a:ext cx="3599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r>
              <a:rPr lang="en-US" altLang="zh-CN" sz="1800">
                <a:solidFill>
                  <a:schemeClr val="bg1"/>
                </a:solidFill>
              </a:rPr>
              <a:t>RPC</a:t>
            </a:r>
            <a:r>
              <a:rPr lang="zh-CN" altLang="en-US" sz="1800">
                <a:solidFill>
                  <a:schemeClr val="bg1"/>
                </a:solidFill>
              </a:rPr>
              <a:t>大致流程</a:t>
            </a:r>
            <a:endParaRPr lang="zh-C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1110615" y="52070"/>
            <a:ext cx="5953125" cy="829945"/>
            <a:chOff x="3354912" y="343379"/>
            <a:chExt cx="2711292" cy="1470744"/>
          </a:xfrm>
        </p:grpSpPr>
        <p:sp>
          <p:nvSpPr>
            <p:cNvPr id="38" name="文本框 37"/>
            <p:cNvSpPr txBox="1"/>
            <p:nvPr/>
          </p:nvSpPr>
          <p:spPr>
            <a:xfrm>
              <a:off x="3354912" y="343379"/>
              <a:ext cx="2711292" cy="1470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RPC</a:t>
              </a:r>
              <a:r>
                <a:rPr lang="zh-CN" altLang="en-US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实现</a:t>
              </a:r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771014" y="343637"/>
              <a:ext cx="1286840" cy="543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4030" y="1026795"/>
            <a:ext cx="4899660" cy="26657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1110615" y="52070"/>
            <a:ext cx="5953125" cy="829945"/>
            <a:chOff x="3354912" y="343379"/>
            <a:chExt cx="2711292" cy="1470744"/>
          </a:xfrm>
        </p:grpSpPr>
        <p:sp>
          <p:nvSpPr>
            <p:cNvPr id="38" name="文本框 37"/>
            <p:cNvSpPr txBox="1"/>
            <p:nvPr/>
          </p:nvSpPr>
          <p:spPr>
            <a:xfrm>
              <a:off x="3354912" y="343379"/>
              <a:ext cx="2711292" cy="1470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RPC</a:t>
              </a:r>
              <a:r>
                <a:rPr lang="zh-CN" altLang="en-US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实现</a:t>
              </a:r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771014" y="343637"/>
              <a:ext cx="1286840" cy="543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2185" y="882015"/>
            <a:ext cx="4821555" cy="44945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4380" y="1958340"/>
            <a:ext cx="4454525" cy="2687955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009650" y="52070"/>
            <a:ext cx="5953125" cy="829945"/>
            <a:chOff x="3354912" y="343379"/>
            <a:chExt cx="2711292" cy="1470744"/>
          </a:xfrm>
        </p:grpSpPr>
        <p:sp>
          <p:nvSpPr>
            <p:cNvPr id="7" name="文本框 6"/>
            <p:cNvSpPr txBox="1"/>
            <p:nvPr/>
          </p:nvSpPr>
          <p:spPr>
            <a:xfrm>
              <a:off x="3354912" y="343379"/>
              <a:ext cx="2711292" cy="1470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RPC</a:t>
              </a:r>
              <a:r>
                <a:rPr lang="zh-CN" altLang="en-US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实现</a:t>
              </a:r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771014" y="343637"/>
              <a:ext cx="1286840" cy="543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273810" y="1036320"/>
            <a:ext cx="5424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 </a:t>
            </a:r>
            <a:endParaRPr lang="zh-CN" altLang="en-US" sz="1800"/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1375" y="882015"/>
            <a:ext cx="5424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 一种简单的</a:t>
            </a:r>
            <a:r>
              <a:rPr lang="en-US" altLang="zh-CN" sz="1800">
                <a:solidFill>
                  <a:schemeClr val="bg1"/>
                </a:solidFill>
                <a:sym typeface="+mn-ea"/>
              </a:rPr>
              <a:t>RPC</a:t>
            </a:r>
            <a:r>
              <a:rPr lang="zh-CN" altLang="en-US" sz="1800">
                <a:solidFill>
                  <a:schemeClr val="bg1"/>
                </a:solidFill>
                <a:sym typeface="+mn-ea"/>
              </a:rPr>
              <a:t>架构</a:t>
            </a:r>
            <a:endParaRPr lang="zh-CN" altLang="en-US" sz="1800"/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009650" y="52070"/>
            <a:ext cx="5953125" cy="829945"/>
            <a:chOff x="3354912" y="343379"/>
            <a:chExt cx="2711292" cy="1470744"/>
          </a:xfrm>
        </p:grpSpPr>
        <p:sp>
          <p:nvSpPr>
            <p:cNvPr id="7" name="文本框 6"/>
            <p:cNvSpPr txBox="1"/>
            <p:nvPr/>
          </p:nvSpPr>
          <p:spPr>
            <a:xfrm>
              <a:off x="3354912" y="343379"/>
              <a:ext cx="2711292" cy="1470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RPC</a:t>
              </a:r>
              <a:r>
                <a:rPr lang="zh-CN" altLang="en-US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实现</a:t>
              </a:r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771014" y="343637"/>
              <a:ext cx="1286840" cy="543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273810" y="1036320"/>
            <a:ext cx="5424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 </a:t>
            </a:r>
            <a:endParaRPr lang="zh-CN" altLang="en-US" sz="1800"/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1375" y="882015"/>
            <a:ext cx="5424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 一套完整的</a:t>
            </a:r>
            <a:r>
              <a:rPr lang="en-US" altLang="zh-CN" sz="1800">
                <a:solidFill>
                  <a:schemeClr val="bg1"/>
                </a:solidFill>
                <a:sym typeface="+mn-ea"/>
              </a:rPr>
              <a:t>RPC</a:t>
            </a:r>
            <a:r>
              <a:rPr lang="zh-CN" altLang="en-US" sz="1800">
                <a:solidFill>
                  <a:schemeClr val="bg1"/>
                </a:solidFill>
                <a:sym typeface="+mn-ea"/>
              </a:rPr>
              <a:t>实现方案</a:t>
            </a:r>
            <a:endParaRPr lang="zh-CN" altLang="en-US" sz="1800"/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80" y="1804035"/>
            <a:ext cx="3712845" cy="200914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028190" y="3924300"/>
            <a:ext cx="5424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 </a:t>
            </a:r>
            <a:endParaRPr lang="zh-CN" altLang="en-US" sz="1800"/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831080" y="1617345"/>
            <a:ext cx="388810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注册中心：用于服务端注册远程服</a:t>
            </a:r>
            <a:r>
              <a:rPr lang="en-US" altLang="zh-CN" sz="1800">
                <a:solidFill>
                  <a:schemeClr val="bg1"/>
                </a:solidFill>
                <a:sym typeface="+mn-ea"/>
              </a:rPr>
              <a:t>	    </a:t>
            </a:r>
            <a:r>
              <a:rPr lang="zh-CN" altLang="en-US" sz="1800">
                <a:solidFill>
                  <a:schemeClr val="bg1"/>
                </a:solidFill>
                <a:sym typeface="+mn-ea"/>
              </a:rPr>
              <a:t>务以及客户端发现服务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</a:rPr>
              <a:t>服务端   对外提供后台服务，将自己</a:t>
            </a:r>
            <a:r>
              <a:rPr lang="en-US" altLang="zh-CN" sz="1800">
                <a:solidFill>
                  <a:schemeClr val="bg1"/>
                </a:solidFill>
              </a:rPr>
              <a:t>	   </a:t>
            </a:r>
            <a:r>
              <a:rPr lang="zh-CN" altLang="en-US" sz="1800">
                <a:solidFill>
                  <a:schemeClr val="bg1"/>
                </a:solidFill>
              </a:rPr>
              <a:t>的服务信息注册到注册中心</a:t>
            </a: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</a:rPr>
              <a:t>客户端：从注册中心获取远程服务的</a:t>
            </a:r>
            <a:r>
              <a:rPr lang="en-US" altLang="zh-CN" sz="1800">
                <a:solidFill>
                  <a:schemeClr val="bg1"/>
                </a:solidFill>
              </a:rPr>
              <a:t>	</a:t>
            </a:r>
            <a:r>
              <a:rPr lang="zh-CN" altLang="en-US" sz="1800">
                <a:solidFill>
                  <a:schemeClr val="bg1"/>
                </a:solidFill>
              </a:rPr>
              <a:t>注册信息，然后进行远程过程</a:t>
            </a:r>
            <a:r>
              <a:rPr lang="en-US" altLang="zh-CN" sz="1800">
                <a:solidFill>
                  <a:schemeClr val="bg1"/>
                </a:solidFill>
              </a:rPr>
              <a:t>	</a:t>
            </a:r>
            <a:r>
              <a:rPr lang="zh-CN" altLang="en-US" sz="1800">
                <a:solidFill>
                  <a:schemeClr val="bg1"/>
                </a:solidFill>
              </a:rPr>
              <a:t>调用</a:t>
            </a:r>
            <a:endParaRPr lang="zh-CN" altLang="en-US" sz="1800"/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009650" y="52070"/>
            <a:ext cx="5953125" cy="829945"/>
            <a:chOff x="3354912" y="343379"/>
            <a:chExt cx="2711292" cy="1470744"/>
          </a:xfrm>
        </p:grpSpPr>
        <p:sp>
          <p:nvSpPr>
            <p:cNvPr id="7" name="文本框 6"/>
            <p:cNvSpPr txBox="1"/>
            <p:nvPr/>
          </p:nvSpPr>
          <p:spPr>
            <a:xfrm>
              <a:off x="3354912" y="343379"/>
              <a:ext cx="2711292" cy="1470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40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常用</a:t>
              </a:r>
              <a:r>
                <a:rPr lang="en-US" altLang="zh-CN" sz="40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RPC</a:t>
              </a:r>
              <a:r>
                <a:rPr lang="zh-CN" altLang="en-US" sz="40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框架</a:t>
              </a:r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771014" y="343637"/>
              <a:ext cx="1286840" cy="543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273810" y="1036320"/>
            <a:ext cx="5424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 </a:t>
            </a:r>
            <a:endParaRPr lang="zh-CN" altLang="en-US" sz="1800"/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1375" y="882015"/>
            <a:ext cx="542480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</a:rPr>
              <a:t>Dubbo：国内最早开源的 RPC 框架，由阿里巴巴公司开发并于 2011 年末对外开源，仅支持 Java 语言。</a:t>
            </a: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</a:rPr>
              <a:t>Motan：微博内部使用的 RPC 框架，于 2016 年对外开源，仅支持 Java 语言。</a:t>
            </a: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</a:rPr>
              <a:t>Tars：腾讯内部使用的 RPC 框架，于 2017 年对外开源，仅支持 C++ 语言。</a:t>
            </a: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</a:rPr>
              <a:t>Spring Cloud：国外 Pivotal 公司 2014 年对外开源的 RPC 框架，仅支持 Java 语言</a:t>
            </a:r>
            <a:endParaRPr lang="zh-C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009650" y="52070"/>
            <a:ext cx="5953125" cy="829945"/>
            <a:chOff x="3354912" y="343379"/>
            <a:chExt cx="2711292" cy="1470744"/>
          </a:xfrm>
        </p:grpSpPr>
        <p:sp>
          <p:nvSpPr>
            <p:cNvPr id="7" name="文本框 6"/>
            <p:cNvSpPr txBox="1"/>
            <p:nvPr/>
          </p:nvSpPr>
          <p:spPr>
            <a:xfrm>
              <a:off x="3354912" y="343379"/>
              <a:ext cx="2711292" cy="1470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40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常用</a:t>
              </a:r>
              <a:r>
                <a:rPr lang="en-US" altLang="zh-CN" sz="40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RPC</a:t>
              </a:r>
              <a:r>
                <a:rPr lang="zh-CN" altLang="en-US" sz="40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框架</a:t>
              </a:r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771014" y="343637"/>
              <a:ext cx="1286840" cy="543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273810" y="1036320"/>
            <a:ext cx="5424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 </a:t>
            </a:r>
            <a:endParaRPr lang="zh-CN" altLang="en-US" sz="1800"/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1375" y="882015"/>
            <a:ext cx="542480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gRPC：Google 于 2015 年对外开源的跨语言 RPC 框架，支持多种语言。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Thrift：最初是由 Facebook 开发的内部系统跨语言的 RPC 框架，2007 年贡献给了 Apache 基金，成为 Apache 开源项目之一，支持多种语言。</a:t>
            </a:r>
            <a:endParaRPr lang="zh-C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3603969" y="1857147"/>
            <a:ext cx="2711292" cy="1038453"/>
            <a:chOff x="3822858" y="2019402"/>
            <a:chExt cx="2711292" cy="1038453"/>
          </a:xfrm>
        </p:grpSpPr>
        <p:sp>
          <p:nvSpPr>
            <p:cNvPr id="38" name="文本框 37"/>
            <p:cNvSpPr txBox="1"/>
            <p:nvPr/>
          </p:nvSpPr>
          <p:spPr>
            <a:xfrm>
              <a:off x="3822858" y="2226858"/>
              <a:ext cx="271129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致谢</a:t>
              </a:r>
              <a:endParaRPr lang="zh-CN" altLang="en-US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891664" y="2019402"/>
              <a:ext cx="1286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six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88" r="17808" b="83827"/>
          <a:stretch>
            <a:fillRect/>
          </a:stretch>
        </p:blipFill>
        <p:spPr>
          <a:xfrm>
            <a:off x="2622313" y="1776860"/>
            <a:ext cx="867103" cy="119902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1040" r="-56"/>
          <a:stretch>
            <a:fillRect/>
          </a:stretch>
        </p:blipFill>
        <p:spPr>
          <a:xfrm>
            <a:off x="1011168" y="1210944"/>
            <a:ext cx="6978401" cy="359860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70229" y="528403"/>
            <a:ext cx="422017" cy="473415"/>
          </a:xfrm>
          <a:prstGeom prst="rect">
            <a:avLst/>
          </a:prstGeom>
        </p:spPr>
      </p:pic>
      <p:grpSp>
        <p:nvGrpSpPr>
          <p:cNvPr id="68" name="组合 67"/>
          <p:cNvGrpSpPr/>
          <p:nvPr/>
        </p:nvGrpSpPr>
        <p:grpSpPr>
          <a:xfrm>
            <a:off x="3500111" y="791338"/>
            <a:ext cx="2001112" cy="1065685"/>
            <a:chOff x="1101249" y="1976522"/>
            <a:chExt cx="2001112" cy="1065685"/>
          </a:xfrm>
        </p:grpSpPr>
        <p:sp useBgFill="1">
          <p:nvSpPr>
            <p:cNvPr id="69" name="文本框 38"/>
            <p:cNvSpPr txBox="1"/>
            <p:nvPr/>
          </p:nvSpPr>
          <p:spPr>
            <a:xfrm>
              <a:off x="1101249" y="2395876"/>
              <a:ext cx="2001112" cy="64633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CONTENTS</a:t>
              </a:r>
              <a:endParaRPr lang="zh-CN" altLang="en-US" sz="36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70" name="文本框 11"/>
            <p:cNvSpPr txBox="1"/>
            <p:nvPr/>
          </p:nvSpPr>
          <p:spPr>
            <a:xfrm>
              <a:off x="1979712" y="1976522"/>
              <a:ext cx="11079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目录</a:t>
              </a:r>
              <a:endParaRPr lang="zh-CN" altLang="en-US" sz="36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013903" y="1856526"/>
            <a:ext cx="5572839" cy="2227085"/>
            <a:chOff x="1502406" y="1963915"/>
            <a:chExt cx="5572839" cy="2227085"/>
          </a:xfrm>
        </p:grpSpPr>
        <p:grpSp>
          <p:nvGrpSpPr>
            <p:cNvPr id="15" name="组合 14"/>
            <p:cNvGrpSpPr/>
            <p:nvPr/>
          </p:nvGrpSpPr>
          <p:grpSpPr>
            <a:xfrm>
              <a:off x="1502406" y="1963915"/>
              <a:ext cx="3677324" cy="2227085"/>
              <a:chOff x="1502406" y="1963915"/>
              <a:chExt cx="3677324" cy="2227085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1502406" y="1963915"/>
                <a:ext cx="3677324" cy="845214"/>
                <a:chOff x="1239348" y="1558729"/>
                <a:chExt cx="3677324" cy="845214"/>
              </a:xfrm>
            </p:grpSpPr>
            <p:sp>
              <p:nvSpPr>
                <p:cNvPr id="71" name="文本框 18"/>
                <p:cNvSpPr txBox="1"/>
                <p:nvPr/>
              </p:nvSpPr>
              <p:spPr>
                <a:xfrm>
                  <a:off x="1617560" y="1758783"/>
                  <a:ext cx="3299112" cy="6451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800" dirty="0">
                      <a:solidFill>
                        <a:schemeClr val="bg1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</a:rPr>
                    <a:t>What&amp;Why</a:t>
                  </a:r>
                  <a:endParaRPr lang="en-US" altLang="zh-CN" sz="1800" dirty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endParaRPr>
                </a:p>
                <a:p>
                  <a:endParaRPr lang="en-US" altLang="zh-CN" sz="1800" dirty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endParaRPr>
                </a:p>
              </p:txBody>
            </p:sp>
            <p:sp>
              <p:nvSpPr>
                <p:cNvPr id="73" name="文本框 16"/>
                <p:cNvSpPr txBox="1"/>
                <p:nvPr/>
              </p:nvSpPr>
              <p:spPr>
                <a:xfrm>
                  <a:off x="1239348" y="1558729"/>
                  <a:ext cx="330540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4400" dirty="0">
                      <a:solidFill>
                        <a:schemeClr val="bg1"/>
                      </a:solidFill>
                      <a:latin typeface="包图小白体" panose="02010601030101010101" pitchFamily="2" charset="-122"/>
                      <a:ea typeface="包图小白体" panose="02010601030101010101" pitchFamily="2" charset="-122"/>
                    </a:rPr>
                    <a:t>1</a:t>
                  </a:r>
                  <a:endParaRPr lang="zh-CN" altLang="en-US" sz="4400" dirty="0">
                    <a:solidFill>
                      <a:schemeClr val="bg1"/>
                    </a:solidFill>
                    <a:latin typeface="包图小白体" panose="02010601030101010101" pitchFamily="2" charset="-122"/>
                    <a:ea typeface="包图小白体" panose="02010601030101010101" pitchFamily="2" charset="-122"/>
                  </a:endParaRP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1502406" y="2692737"/>
                <a:ext cx="1592541" cy="769441"/>
                <a:chOff x="1119124" y="2215349"/>
                <a:chExt cx="1592541" cy="769441"/>
              </a:xfrm>
            </p:grpSpPr>
            <p:sp>
              <p:nvSpPr>
                <p:cNvPr id="79" name="文本框 24"/>
                <p:cNvSpPr txBox="1"/>
                <p:nvPr/>
              </p:nvSpPr>
              <p:spPr>
                <a:xfrm>
                  <a:off x="1614385" y="2415403"/>
                  <a:ext cx="1097280" cy="3683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1800" dirty="0">
                      <a:solidFill>
                        <a:schemeClr val="bg1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</a:rPr>
                    <a:t>使用场景</a:t>
                  </a:r>
                  <a:endParaRPr lang="zh-CN" altLang="en-US" sz="1800" dirty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endParaRPr>
                </a:p>
              </p:txBody>
            </p:sp>
            <p:sp>
              <p:nvSpPr>
                <p:cNvPr id="81" name="文本框 23"/>
                <p:cNvSpPr txBox="1"/>
                <p:nvPr/>
              </p:nvSpPr>
              <p:spPr>
                <a:xfrm>
                  <a:off x="1119124" y="2215349"/>
                  <a:ext cx="450764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4400" dirty="0">
                      <a:solidFill>
                        <a:schemeClr val="bg1"/>
                      </a:solidFill>
                      <a:latin typeface="包图小白体" panose="02010601030101010101" pitchFamily="2" charset="-122"/>
                      <a:ea typeface="包图小白体" panose="02010601030101010101" pitchFamily="2" charset="-122"/>
                    </a:rPr>
                    <a:t>2</a:t>
                  </a:r>
                  <a:endParaRPr lang="zh-CN" altLang="en-US" sz="4400" dirty="0">
                    <a:solidFill>
                      <a:schemeClr val="bg1"/>
                    </a:solidFill>
                    <a:latin typeface="包图小白体" panose="02010601030101010101" pitchFamily="2" charset="-122"/>
                    <a:ea typeface="包图小白体" panose="02010601030101010101" pitchFamily="2" charset="-122"/>
                  </a:endParaRP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1502406" y="3421559"/>
                <a:ext cx="2049710" cy="769441"/>
                <a:chOff x="1122330" y="2742605"/>
                <a:chExt cx="2049710" cy="769441"/>
              </a:xfrm>
            </p:grpSpPr>
            <p:sp>
              <p:nvSpPr>
                <p:cNvPr id="87" name="文本框 30"/>
                <p:cNvSpPr txBox="1"/>
                <p:nvPr/>
              </p:nvSpPr>
              <p:spPr>
                <a:xfrm>
                  <a:off x="1617560" y="2942659"/>
                  <a:ext cx="1554480" cy="3683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1800" dirty="0">
                      <a:solidFill>
                        <a:schemeClr val="bg1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</a:rPr>
                    <a:t>实现原理解析</a:t>
                  </a:r>
                  <a:endParaRPr lang="zh-CN" altLang="en-US" sz="1800" dirty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endParaRPr>
                </a:p>
              </p:txBody>
            </p:sp>
            <p:sp>
              <p:nvSpPr>
                <p:cNvPr id="89" name="文本框 29"/>
                <p:cNvSpPr txBox="1"/>
                <p:nvPr/>
              </p:nvSpPr>
              <p:spPr>
                <a:xfrm>
                  <a:off x="1122330" y="2742605"/>
                  <a:ext cx="447558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4400" dirty="0">
                      <a:solidFill>
                        <a:schemeClr val="bg1"/>
                      </a:solidFill>
                      <a:latin typeface="包图小白体" panose="02010601030101010101" pitchFamily="2" charset="-122"/>
                      <a:ea typeface="包图小白体" panose="02010601030101010101" pitchFamily="2" charset="-122"/>
                    </a:rPr>
                    <a:t>3</a:t>
                  </a:r>
                  <a:endParaRPr lang="zh-CN" altLang="en-US" sz="4400" dirty="0">
                    <a:solidFill>
                      <a:schemeClr val="bg1"/>
                    </a:solidFill>
                    <a:latin typeface="包图小白体" panose="02010601030101010101" pitchFamily="2" charset="-122"/>
                    <a:ea typeface="包图小白体" panose="02010601030101010101" pitchFamily="2" charset="-122"/>
                  </a:endParaRPr>
                </a:p>
              </p:txBody>
            </p:sp>
          </p:grpSp>
        </p:grpSp>
        <p:grpSp>
          <p:nvGrpSpPr>
            <p:cNvPr id="16" name="组合 15"/>
            <p:cNvGrpSpPr/>
            <p:nvPr/>
          </p:nvGrpSpPr>
          <p:grpSpPr>
            <a:xfrm>
              <a:off x="4989726" y="1963915"/>
              <a:ext cx="2085519" cy="2225994"/>
              <a:chOff x="4989726" y="1963915"/>
              <a:chExt cx="2085519" cy="2225994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4989726" y="1963915"/>
                <a:ext cx="2085519" cy="769441"/>
                <a:chOff x="1096681" y="3306986"/>
                <a:chExt cx="2085519" cy="769441"/>
              </a:xfrm>
            </p:grpSpPr>
            <p:sp>
              <p:nvSpPr>
                <p:cNvPr id="75" name="文本框 21"/>
                <p:cNvSpPr txBox="1"/>
                <p:nvPr/>
              </p:nvSpPr>
              <p:spPr>
                <a:xfrm>
                  <a:off x="1617560" y="3507040"/>
                  <a:ext cx="1564640" cy="3683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1800" dirty="0">
                      <a:solidFill>
                        <a:schemeClr val="bg1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</a:rPr>
                    <a:t>常用</a:t>
                  </a:r>
                  <a:r>
                    <a:rPr lang="en-US" altLang="zh-CN" sz="1800" dirty="0">
                      <a:solidFill>
                        <a:schemeClr val="bg1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</a:rPr>
                    <a:t>RPC</a:t>
                  </a:r>
                  <a:r>
                    <a:rPr lang="zh-CN" altLang="en-US" sz="1800" dirty="0">
                      <a:solidFill>
                        <a:schemeClr val="bg1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</a:rPr>
                    <a:t>框架</a:t>
                  </a:r>
                  <a:endParaRPr lang="zh-CN" altLang="en-US" sz="1800" dirty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endParaRPr>
                </a:p>
              </p:txBody>
            </p:sp>
            <p:sp>
              <p:nvSpPr>
                <p:cNvPr id="77" name="文本框 20"/>
                <p:cNvSpPr txBox="1"/>
                <p:nvPr/>
              </p:nvSpPr>
              <p:spPr>
                <a:xfrm>
                  <a:off x="1096681" y="3306986"/>
                  <a:ext cx="473207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4400" dirty="0">
                      <a:solidFill>
                        <a:schemeClr val="bg1"/>
                      </a:solidFill>
                      <a:latin typeface="包图小白体" panose="02010601030101010101" pitchFamily="2" charset="-122"/>
                      <a:ea typeface="包图小白体" panose="02010601030101010101" pitchFamily="2" charset="-122"/>
                    </a:rPr>
                    <a:t>4</a:t>
                  </a:r>
                  <a:endParaRPr lang="zh-CN" altLang="en-US" sz="4400" dirty="0">
                    <a:solidFill>
                      <a:schemeClr val="bg1"/>
                    </a:solidFill>
                    <a:latin typeface="包图小白体" panose="02010601030101010101" pitchFamily="2" charset="-122"/>
                    <a:ea typeface="包图小白体" panose="02010601030101010101" pitchFamily="2" charset="-122"/>
                  </a:endParaRPr>
                </a:p>
              </p:txBody>
            </p:sp>
          </p:grpSp>
          <p:grpSp>
            <p:nvGrpSpPr>
              <p:cNvPr id="11" name="组合 10"/>
              <p:cNvGrpSpPr/>
              <p:nvPr/>
            </p:nvGrpSpPr>
            <p:grpSpPr>
              <a:xfrm>
                <a:off x="4989726" y="2692737"/>
                <a:ext cx="1141722" cy="769441"/>
                <a:chOff x="1115918" y="3707095"/>
                <a:chExt cx="1141722" cy="769441"/>
              </a:xfrm>
            </p:grpSpPr>
            <p:sp>
              <p:nvSpPr>
                <p:cNvPr id="83" name="文本框 27"/>
                <p:cNvSpPr txBox="1"/>
                <p:nvPr/>
              </p:nvSpPr>
              <p:spPr>
                <a:xfrm>
                  <a:off x="1617560" y="3907149"/>
                  <a:ext cx="640080" cy="3683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1800" dirty="0">
                      <a:solidFill>
                        <a:schemeClr val="bg1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</a:rPr>
                    <a:t>致谢</a:t>
                  </a:r>
                  <a:endParaRPr lang="zh-CN" altLang="en-US" sz="1800" dirty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endParaRPr>
                </a:p>
              </p:txBody>
            </p:sp>
            <p:sp>
              <p:nvSpPr>
                <p:cNvPr id="85" name="文本框 26"/>
                <p:cNvSpPr txBox="1"/>
                <p:nvPr/>
              </p:nvSpPr>
              <p:spPr>
                <a:xfrm>
                  <a:off x="1115918" y="3707095"/>
                  <a:ext cx="453970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4400" dirty="0">
                      <a:solidFill>
                        <a:schemeClr val="bg1"/>
                      </a:solidFill>
                      <a:latin typeface="包图小白体" panose="02010601030101010101" pitchFamily="2" charset="-122"/>
                      <a:ea typeface="包图小白体" panose="02010601030101010101" pitchFamily="2" charset="-122"/>
                    </a:rPr>
                    <a:t>5</a:t>
                  </a:r>
                  <a:endParaRPr lang="zh-CN" altLang="en-US" sz="4400" dirty="0">
                    <a:solidFill>
                      <a:schemeClr val="bg1"/>
                    </a:solidFill>
                    <a:latin typeface="包图小白体" panose="02010601030101010101" pitchFamily="2" charset="-122"/>
                    <a:ea typeface="包图小白体" panose="02010601030101010101" pitchFamily="2" charset="-122"/>
                  </a:endParaRPr>
                </a:p>
              </p:txBody>
            </p:sp>
          </p:grpSp>
          <p:grpSp>
            <p:nvGrpSpPr>
              <p:cNvPr id="12" name="组合 11"/>
              <p:cNvGrpSpPr/>
              <p:nvPr/>
            </p:nvGrpSpPr>
            <p:grpSpPr>
              <a:xfrm>
                <a:off x="5061771" y="3421559"/>
                <a:ext cx="671837" cy="768350"/>
                <a:chOff x="1187963" y="4280838"/>
                <a:chExt cx="671837" cy="768350"/>
              </a:xfrm>
            </p:grpSpPr>
            <p:sp>
              <p:nvSpPr>
                <p:cNvPr id="91" name="文本框 33"/>
                <p:cNvSpPr txBox="1"/>
                <p:nvPr/>
              </p:nvSpPr>
              <p:spPr>
                <a:xfrm>
                  <a:off x="1617560" y="4480892"/>
                  <a:ext cx="242240" cy="3683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zh-CN" altLang="en-US" sz="1800" dirty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endParaRPr>
                </a:p>
              </p:txBody>
            </p:sp>
            <p:sp>
              <p:nvSpPr>
                <p:cNvPr id="93" name="文本框 32"/>
                <p:cNvSpPr txBox="1"/>
                <p:nvPr/>
              </p:nvSpPr>
              <p:spPr>
                <a:xfrm>
                  <a:off x="1187963" y="4280838"/>
                  <a:ext cx="309880" cy="76835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zh-CN" altLang="en-US" sz="4400" dirty="0">
                    <a:solidFill>
                      <a:schemeClr val="bg1"/>
                    </a:solidFill>
                    <a:latin typeface="包图小白体" panose="02010601030101010101" pitchFamily="2" charset="-122"/>
                    <a:ea typeface="包图小白体" panose="02010601030101010101" pitchFamily="2" charset="-122"/>
                  </a:endParaRPr>
                </a:p>
              </p:txBody>
            </p:sp>
          </p:grpSp>
        </p:grp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512" y="3879249"/>
            <a:ext cx="1794780" cy="12642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1071880" y="145853"/>
            <a:ext cx="5953125" cy="829945"/>
            <a:chOff x="3354912" y="343379"/>
            <a:chExt cx="2711292" cy="1088148"/>
          </a:xfrm>
        </p:grpSpPr>
        <p:sp>
          <p:nvSpPr>
            <p:cNvPr id="38" name="文本框 37"/>
            <p:cNvSpPr txBox="1"/>
            <p:nvPr/>
          </p:nvSpPr>
          <p:spPr>
            <a:xfrm>
              <a:off x="3354912" y="343379"/>
              <a:ext cx="2711292" cy="10881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What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771014" y="343637"/>
              <a:ext cx="1286840" cy="402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71805" y="1311275"/>
            <a:ext cx="679196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r>
              <a:rPr lang="en-US" altLang="zh-CN" sz="1800">
                <a:solidFill>
                  <a:schemeClr val="bg1"/>
                </a:solidFill>
              </a:rPr>
              <a:t>RPC</a:t>
            </a:r>
            <a:r>
              <a:rPr lang="zh-CN" altLang="en-US" sz="1800">
                <a:solidFill>
                  <a:schemeClr val="bg1"/>
                </a:solidFill>
              </a:rPr>
              <a:t>：</a:t>
            </a:r>
            <a:r>
              <a:rPr lang="en-US" altLang="zh-CN" sz="1800">
                <a:solidFill>
                  <a:schemeClr val="bg1"/>
                </a:solidFill>
              </a:rPr>
              <a:t>Remote Procedure Call</a:t>
            </a:r>
            <a:r>
              <a:rPr lang="zh-CN" altLang="en-US" sz="1800">
                <a:solidFill>
                  <a:schemeClr val="bg1"/>
                </a:solidFill>
              </a:rPr>
              <a:t>（远程过程调用）</a:t>
            </a: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r>
              <a:rPr lang="en-US" altLang="zh-CN" sz="1800">
                <a:solidFill>
                  <a:schemeClr val="bg1"/>
                </a:solidFill>
              </a:rPr>
              <a:t>	</a:t>
            </a:r>
            <a:r>
              <a:rPr lang="zh-CN" altLang="en-US" sz="1800">
                <a:solidFill>
                  <a:schemeClr val="bg1"/>
                </a:solidFill>
              </a:rPr>
              <a:t>远程：跨机器、进程间通信 </a:t>
            </a: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r>
              <a:rPr lang="en-US" altLang="zh-CN" sz="1800">
                <a:solidFill>
                  <a:schemeClr val="bg1"/>
                </a:solidFill>
              </a:rPr>
              <a:t>	</a:t>
            </a:r>
            <a:r>
              <a:rPr lang="zh-CN" altLang="en-US" sz="1800">
                <a:solidFill>
                  <a:schemeClr val="bg1"/>
                </a:solidFill>
              </a:rPr>
              <a:t>过程：过程就是业务处理、计算任务，更直白的说，就是</a:t>
            </a:r>
            <a:r>
              <a:rPr lang="en-US" altLang="zh-CN" sz="1800">
                <a:solidFill>
                  <a:schemeClr val="bg1"/>
                </a:solidFill>
              </a:rPr>
              <a:t>		</a:t>
            </a:r>
            <a:r>
              <a:rPr lang="zh-CN" altLang="en-US" sz="1800">
                <a:solidFill>
                  <a:schemeClr val="bg1"/>
                </a:solidFill>
              </a:rPr>
              <a:t>程序。</a:t>
            </a: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r>
              <a:rPr lang="en-US" altLang="zh-CN" sz="1800">
                <a:solidFill>
                  <a:schemeClr val="bg1"/>
                </a:solidFill>
              </a:rPr>
              <a:t>	</a:t>
            </a:r>
            <a:r>
              <a:rPr lang="zh-CN" altLang="en-US" sz="1800">
                <a:solidFill>
                  <a:schemeClr val="bg1"/>
                </a:solidFill>
              </a:rPr>
              <a:t>调用：请求</a:t>
            </a: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53490" y="3174365"/>
            <a:ext cx="67919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Font typeface="Arial" panose="020B0604020202090204" pitchFamily="34" charset="0"/>
              <a:buChar char="•"/>
            </a:pPr>
            <a:r>
              <a:rPr lang="zh-CN" altLang="en-US" sz="1800">
                <a:solidFill>
                  <a:schemeClr val="bg1"/>
                </a:solidFill>
              </a:rPr>
              <a:t>通过网络从远程计算机上请求服务</a:t>
            </a:r>
            <a:endParaRPr lang="zh-CN" altLang="en-US" sz="180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90204" pitchFamily="34" charset="0"/>
              <a:buChar char="•"/>
            </a:pPr>
            <a:r>
              <a:rPr lang="zh-CN" altLang="en-US" sz="1800">
                <a:solidFill>
                  <a:schemeClr val="bg1"/>
                </a:solidFill>
              </a:rPr>
              <a:t>不需要了解底层网络技术的协议</a:t>
            </a:r>
            <a:endParaRPr lang="zh-CN" altLang="en-US" sz="180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90204" pitchFamily="34" charset="0"/>
              <a:buChar char="•"/>
            </a:pPr>
            <a:r>
              <a:rPr lang="zh-CN" altLang="en-US" sz="1800">
                <a:solidFill>
                  <a:schemeClr val="bg1"/>
                </a:solidFill>
              </a:rPr>
              <a:t>跨越了传输层和应用层</a:t>
            </a:r>
            <a:endParaRPr lang="zh-CN" altLang="en-US" sz="18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07185" y="4304665"/>
            <a:ext cx="7091680" cy="5448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通过一定协议和方法使得调用远程计算机上的服务，就像调用本地服务一样。</a:t>
            </a: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1071880" y="145853"/>
            <a:ext cx="5953125" cy="829945"/>
            <a:chOff x="3354912" y="343379"/>
            <a:chExt cx="2711292" cy="1088148"/>
          </a:xfrm>
        </p:grpSpPr>
        <p:sp>
          <p:nvSpPr>
            <p:cNvPr id="38" name="文本框 37"/>
            <p:cNvSpPr txBox="1"/>
            <p:nvPr/>
          </p:nvSpPr>
          <p:spPr>
            <a:xfrm>
              <a:off x="3354912" y="343379"/>
              <a:ext cx="2711292" cy="10881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Why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771014" y="343637"/>
              <a:ext cx="1286840" cy="402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04165" y="1049020"/>
            <a:ext cx="6791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r>
              <a:rPr lang="en-US" altLang="zh-CN" sz="1800">
                <a:solidFill>
                  <a:schemeClr val="bg1"/>
                </a:solidFill>
              </a:rPr>
              <a:t>RPC &amp; </a:t>
            </a:r>
            <a:r>
              <a:rPr lang="zh-CN" altLang="en-US" sz="1800">
                <a:solidFill>
                  <a:schemeClr val="bg1"/>
                </a:solidFill>
              </a:rPr>
              <a:t>本地调用</a:t>
            </a:r>
            <a:endParaRPr lang="zh-CN" altLang="en-US" sz="180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015" y="1716405"/>
            <a:ext cx="3388995" cy="17113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13325" y="1417320"/>
            <a:ext cx="2790825" cy="26289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882140" y="4221480"/>
            <a:ext cx="5424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</a:rPr>
              <a:t>本地调用，就是女生就在你身边，近水楼台先得月 远程调用 之间需要通过网络，所以响应要慢几个数量级，并且也不那么可靠</a:t>
            </a:r>
            <a:endParaRPr lang="zh-C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1071880" y="145853"/>
            <a:ext cx="5953125" cy="829945"/>
            <a:chOff x="3354912" y="343379"/>
            <a:chExt cx="2711292" cy="1088148"/>
          </a:xfrm>
        </p:grpSpPr>
        <p:sp>
          <p:nvSpPr>
            <p:cNvPr id="38" name="文本框 37"/>
            <p:cNvSpPr txBox="1"/>
            <p:nvPr/>
          </p:nvSpPr>
          <p:spPr>
            <a:xfrm>
              <a:off x="3354912" y="343379"/>
              <a:ext cx="2711292" cy="10881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Why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771014" y="343637"/>
              <a:ext cx="1286840" cy="402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000" y="1521460"/>
            <a:ext cx="7128510" cy="17443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864360" y="3990975"/>
            <a:ext cx="1897380" cy="714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单体应用：可扩展性差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分布式应用：扩展性强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1071880" y="145853"/>
            <a:ext cx="5953125" cy="829945"/>
            <a:chOff x="3354912" y="343379"/>
            <a:chExt cx="2711292" cy="1088148"/>
          </a:xfrm>
        </p:grpSpPr>
        <p:sp>
          <p:nvSpPr>
            <p:cNvPr id="38" name="文本框 37"/>
            <p:cNvSpPr txBox="1"/>
            <p:nvPr/>
          </p:nvSpPr>
          <p:spPr>
            <a:xfrm>
              <a:off x="3354912" y="343379"/>
              <a:ext cx="2711292" cy="10881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Why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771014" y="343637"/>
              <a:ext cx="1286840" cy="402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487170" y="1261745"/>
            <a:ext cx="542480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r>
              <a:rPr lang="en-US" altLang="zh-CN" sz="1800">
                <a:solidFill>
                  <a:schemeClr val="bg1"/>
                </a:solidFill>
              </a:rPr>
              <a:t>HTTP  </a:t>
            </a:r>
            <a:r>
              <a:rPr lang="zh-CN" altLang="en-US" sz="1800">
                <a:solidFill>
                  <a:schemeClr val="bg1"/>
                </a:solidFill>
              </a:rPr>
              <a:t>？</a:t>
            </a:r>
            <a:r>
              <a:rPr lang="en-US" altLang="zh-CN" sz="1800">
                <a:solidFill>
                  <a:schemeClr val="bg1"/>
                </a:solidFill>
              </a:rPr>
              <a:t>  RPC </a:t>
            </a:r>
            <a:r>
              <a:rPr lang="zh-CN" altLang="en-US" sz="1800">
                <a:solidFill>
                  <a:schemeClr val="bg1"/>
                </a:solidFill>
              </a:rPr>
              <a:t>？</a:t>
            </a:r>
            <a:endParaRPr lang="zh-CN" altLang="en-US" sz="1800">
              <a:solidFill>
                <a:schemeClr val="bg1"/>
              </a:solidFill>
            </a:endParaRPr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90204" pitchFamily="34" charset="0"/>
              <a:buChar char="•"/>
            </a:pPr>
            <a:r>
              <a:rPr lang="en-US" altLang="zh-CN" sz="1800">
                <a:solidFill>
                  <a:schemeClr val="bg1"/>
                </a:solidFill>
              </a:rPr>
              <a:t>RPC</a:t>
            </a:r>
            <a:r>
              <a:rPr lang="zh-CN" altLang="en-US" sz="1800">
                <a:solidFill>
                  <a:schemeClr val="bg1"/>
                </a:solidFill>
              </a:rPr>
              <a:t>是一种完整的实现方案、是一种思想</a:t>
            </a:r>
            <a:endParaRPr lang="zh-CN" altLang="en-US" sz="180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90204" pitchFamily="34" charset="0"/>
              <a:buChar char="•"/>
            </a:pPr>
            <a:r>
              <a:rPr lang="en-US" altLang="zh-CN" sz="1800">
                <a:solidFill>
                  <a:schemeClr val="bg1"/>
                </a:solidFill>
              </a:rPr>
              <a:t>HTTP</a:t>
            </a:r>
            <a:r>
              <a:rPr lang="zh-CN" altLang="en-US" sz="1800">
                <a:solidFill>
                  <a:schemeClr val="bg1"/>
                </a:solidFill>
              </a:rPr>
              <a:t>只是一层协议，位于</a:t>
            </a:r>
            <a:r>
              <a:rPr lang="en-US" altLang="zh-CN" sz="1800">
                <a:solidFill>
                  <a:schemeClr val="bg1"/>
                </a:solidFill>
              </a:rPr>
              <a:t>OSI</a:t>
            </a:r>
            <a:r>
              <a:rPr lang="zh-CN" altLang="en-US" sz="1800">
                <a:solidFill>
                  <a:schemeClr val="bg1"/>
                </a:solidFill>
              </a:rPr>
              <a:t>模型第七层</a:t>
            </a:r>
            <a:endParaRPr lang="zh-CN" altLang="en-US" sz="180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90204" pitchFamily="34" charset="0"/>
              <a:buChar char="•"/>
            </a:pPr>
            <a:endParaRPr lang="en-US" altLang="zh-CN" sz="180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90204" pitchFamily="34" charset="0"/>
              <a:buChar char="•"/>
            </a:pPr>
            <a:r>
              <a:rPr lang="zh-CN" altLang="en-US" sz="1800">
                <a:solidFill>
                  <a:schemeClr val="bg1"/>
                </a:solidFill>
              </a:rPr>
              <a:t>各自都有优缺点</a:t>
            </a:r>
            <a:endParaRPr lang="zh-C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1071880" y="145853"/>
            <a:ext cx="5953125" cy="829945"/>
            <a:chOff x="3354912" y="343379"/>
            <a:chExt cx="2711292" cy="1088148"/>
          </a:xfrm>
        </p:grpSpPr>
        <p:sp>
          <p:nvSpPr>
            <p:cNvPr id="38" name="文本框 37"/>
            <p:cNvSpPr txBox="1"/>
            <p:nvPr/>
          </p:nvSpPr>
          <p:spPr>
            <a:xfrm>
              <a:off x="3354912" y="343379"/>
              <a:ext cx="2711292" cy="10881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Why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771014" y="343637"/>
              <a:ext cx="1286840" cy="402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36040" y="1864995"/>
            <a:ext cx="542480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1：服务化/微服务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 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2：分布式系统架构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 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3：服务可重用 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4：系统间交互调用</a:t>
            </a:r>
            <a:endParaRPr lang="zh-CN" altLang="en-US" sz="1800"/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1071880" y="145853"/>
            <a:ext cx="5953125" cy="829945"/>
            <a:chOff x="3354912" y="343379"/>
            <a:chExt cx="2711292" cy="1088148"/>
          </a:xfrm>
        </p:grpSpPr>
        <p:sp>
          <p:nvSpPr>
            <p:cNvPr id="38" name="文本框 37"/>
            <p:cNvSpPr txBox="1"/>
            <p:nvPr/>
          </p:nvSpPr>
          <p:spPr>
            <a:xfrm>
              <a:off x="3354912" y="343379"/>
              <a:ext cx="2711292" cy="10881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使用场景</a:t>
              </a:r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771014" y="343637"/>
              <a:ext cx="1286840" cy="402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36040" y="1864995"/>
            <a:ext cx="542480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1：分布式系统、服务功能繁多复杂。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en-US" altLang="zh-CN" sz="1800">
                <a:solidFill>
                  <a:schemeClr val="bg1"/>
                </a:solidFill>
                <a:sym typeface="+mn-ea"/>
              </a:rPr>
              <a:t>	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en-US" altLang="zh-CN" sz="1800">
                <a:solidFill>
                  <a:schemeClr val="bg1"/>
                </a:solidFill>
                <a:sym typeface="+mn-ea"/>
              </a:rPr>
              <a:t>2</a:t>
            </a:r>
            <a:r>
              <a:rPr lang="zh-CN" altLang="en-US" sz="1800">
                <a:solidFill>
                  <a:schemeClr val="bg1"/>
                </a:solidFill>
                <a:sym typeface="+mn-ea"/>
              </a:rPr>
              <a:t>：同步场景</a:t>
            </a:r>
            <a:r>
              <a:rPr lang="en-US" altLang="zh-CN" sz="1800">
                <a:solidFill>
                  <a:schemeClr val="bg1"/>
                </a:solidFill>
                <a:sym typeface="+mn-ea"/>
              </a:rPr>
              <a:t>	</a:t>
            </a:r>
            <a:endParaRPr lang="zh-CN" altLang="en-US" sz="1800"/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1110615" y="52070"/>
            <a:ext cx="5953125" cy="829945"/>
            <a:chOff x="3354912" y="343379"/>
            <a:chExt cx="2711292" cy="1470744"/>
          </a:xfrm>
        </p:grpSpPr>
        <p:sp>
          <p:nvSpPr>
            <p:cNvPr id="38" name="文本框 37"/>
            <p:cNvSpPr txBox="1"/>
            <p:nvPr/>
          </p:nvSpPr>
          <p:spPr>
            <a:xfrm>
              <a:off x="3354912" y="343379"/>
              <a:ext cx="2711292" cy="1470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RPC</a:t>
              </a:r>
              <a:r>
                <a:rPr lang="zh-CN" altLang="en-US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实现</a:t>
              </a:r>
              <a:r>
                <a:rPr lang="en-US" altLang="zh-CN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 </a:t>
              </a:r>
              <a:endParaRPr lang="en-US" altLang="zh-CN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771014" y="343637"/>
              <a:ext cx="1286840" cy="543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74775" y="1864995"/>
            <a:ext cx="542480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 </a:t>
            </a:r>
            <a:r>
              <a:rPr lang="en-US" altLang="zh-CN" sz="1800">
                <a:solidFill>
                  <a:schemeClr val="bg1"/>
                </a:solidFill>
                <a:sym typeface="+mn-ea"/>
              </a:rPr>
              <a:t>1</a:t>
            </a:r>
            <a:r>
              <a:rPr lang="zh-CN" altLang="en-US" sz="1800">
                <a:solidFill>
                  <a:schemeClr val="bg1"/>
                </a:solidFill>
                <a:sym typeface="+mn-ea"/>
              </a:rPr>
              <a:t>、通讯协议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zh-CN" altLang="en-US" sz="1800">
                <a:solidFill>
                  <a:schemeClr val="bg1"/>
                </a:solidFill>
                <a:sym typeface="+mn-ea"/>
              </a:rPr>
              <a:t> 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en-US" altLang="zh-CN" sz="1800">
                <a:solidFill>
                  <a:schemeClr val="bg1"/>
                </a:solidFill>
                <a:sym typeface="+mn-ea"/>
              </a:rPr>
              <a:t> 2</a:t>
            </a:r>
            <a:r>
              <a:rPr lang="zh-CN" altLang="en-US" sz="1800">
                <a:solidFill>
                  <a:schemeClr val="bg1"/>
                </a:solidFill>
                <a:sym typeface="+mn-ea"/>
              </a:rPr>
              <a:t>、寻址 </a:t>
            </a: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  <a:sym typeface="+mn-ea"/>
            </a:endParaRPr>
          </a:p>
          <a:p>
            <a:pPr indent="0" algn="l">
              <a:buNone/>
            </a:pPr>
            <a:r>
              <a:rPr lang="en-US" altLang="zh-CN" sz="1800">
                <a:solidFill>
                  <a:schemeClr val="bg1"/>
                </a:solidFill>
                <a:sym typeface="+mn-ea"/>
              </a:rPr>
              <a:t> 3</a:t>
            </a:r>
            <a:r>
              <a:rPr lang="zh-CN" altLang="en-US" sz="1800">
                <a:solidFill>
                  <a:schemeClr val="bg1"/>
                </a:solidFill>
                <a:sym typeface="+mn-ea"/>
              </a:rPr>
              <a:t>、数据序列化</a:t>
            </a:r>
            <a:endParaRPr lang="zh-CN" altLang="en-US" sz="1800"/>
          </a:p>
          <a:p>
            <a:pPr indent="0" algn="l">
              <a:buNone/>
            </a:pPr>
            <a:endParaRPr lang="zh-CN" altLang="en-US" sz="1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10615" y="953135"/>
            <a:ext cx="5424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r>
              <a:rPr lang="en-US" altLang="zh-CN" sz="18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RPC</a:t>
            </a:r>
            <a:r>
              <a:rPr lang="zh-CN" altLang="en-US" sz="18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三个主要过程</a:t>
            </a:r>
            <a:endParaRPr lang="zh-CN" altLang="en-US" sz="18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自定义 6">
      <a:majorFont>
        <a:latin typeface="Arial"/>
        <a:ea typeface="微软雅黑 Light"/>
        <a:cs typeface=""/>
      </a:majorFont>
      <a:minorFont>
        <a:latin typeface="Arial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1154</Words>
  <Application>WPS 演示</Application>
  <PresentationFormat>全屏显示(16:9)</PresentationFormat>
  <Paragraphs>183</Paragraphs>
  <Slides>17</Slides>
  <Notes>21</Notes>
  <HiddenSlides>0</HiddenSlides>
  <MMClips>2</MMClips>
  <ScaleCrop>false</ScaleCrop>
  <HeadingPairs>
    <vt:vector size="8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  <vt:variant>
        <vt:lpstr>自定义放映</vt:lpstr>
      </vt:variant>
      <vt:variant>
        <vt:i4>1</vt:i4>
      </vt:variant>
    </vt:vector>
  </HeadingPairs>
  <TitlesOfParts>
    <vt:vector size="39" baseType="lpstr">
      <vt:lpstr>Arial</vt:lpstr>
      <vt:lpstr>方正书宋_GBK</vt:lpstr>
      <vt:lpstr>Wingdings</vt:lpstr>
      <vt:lpstr>包图小白体</vt:lpstr>
      <vt:lpstr>华文宋体</vt:lpstr>
      <vt:lpstr>阿里巴巴普惠体 Light</vt:lpstr>
      <vt:lpstr>微软雅黑 Light</vt:lpstr>
      <vt:lpstr>苹方-简</vt:lpstr>
      <vt:lpstr>黑体</vt:lpstr>
      <vt:lpstr>汉仪中黑KW</vt:lpstr>
      <vt:lpstr>宋体</vt:lpstr>
      <vt:lpstr>Segoe UI Semilight</vt:lpstr>
      <vt:lpstr>微软雅黑</vt:lpstr>
      <vt:lpstr>Calibri</vt:lpstr>
      <vt:lpstr>汉仪旗黑</vt:lpstr>
      <vt:lpstr>宋体</vt:lpstr>
      <vt:lpstr>Arial Unicode MS</vt:lpstr>
      <vt:lpstr>Helvetica Neue</vt:lpstr>
      <vt:lpstr>汉仪书宋二KW</vt:lpstr>
      <vt:lpstr>微软雅黑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自定义放映 1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feng</cp:lastModifiedBy>
  <cp:revision>18</cp:revision>
  <dcterms:created xsi:type="dcterms:W3CDTF">2022-01-07T07:36:24Z</dcterms:created>
  <dcterms:modified xsi:type="dcterms:W3CDTF">2022-01-07T07:36:24Z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2052-2.8.1.4649</vt:lpwstr>
  </property>
  <property fmtid="{D5CDD505-2E9C-101B-9397-08002B2CF9AE}" pid="3" name="ICV">
    <vt:lpwstr>C5E8D6E3257E4BDCA4A211EF3685F3C7</vt:lpwstr>
  </property>
</Properties>
</file>

<file path=docProps/thumbnail.jpeg>
</file>